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Average"/>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4.jp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e4de0fc45f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1e4de0fc45f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e4de0fc45f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e4de0fc45f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9" name="Shape 309"/>
        <p:cNvGrpSpPr/>
        <p:nvPr/>
      </p:nvGrpSpPr>
      <p:grpSpPr>
        <a:xfrm>
          <a:off x="0" y="0"/>
          <a:ext cx="0" cy="0"/>
          <a:chOff x="0" y="0"/>
          <a:chExt cx="0" cy="0"/>
        </a:xfrm>
      </p:grpSpPr>
      <p:sp>
        <p:nvSpPr>
          <p:cNvPr id="310" name="Google Shape;310;g1e4de0fc45f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1" name="Google Shape;311;g1e4de0fc45f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f87997393_0_15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f87997393_0_15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1e4de0fc45f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1e4de0fc45f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e4d4f2110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e4d4f2110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1e4d4f2110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1e4d4f2110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1e4d4f2110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1e4d4f2110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e4de0fc45f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1e4de0fc45f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1e4de0fc45f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1e4de0fc45f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 Id="rId3" Type="http://schemas.openxmlformats.org/officeDocument/2006/relationships/image" Target="../media/image18.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 Id="rId6" Type="http://schemas.openxmlformats.org/officeDocument/2006/relationships/slide" Target="/ppt/slides/slide4.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4.xml"/><Relationship Id="rId3" Type="http://schemas.openxmlformats.org/officeDocument/2006/relationships/slide" Target="/ppt/slides/slide4.xml"/><Relationship Id="rId4" Type="http://schemas.openxmlformats.org/officeDocument/2006/relationships/slide" Target="/ppt/slides/slide4.xml"/><Relationship Id="rId5" Type="http://schemas.openxmlformats.org/officeDocument/2006/relationships/slide" Target="/ppt/slides/slide4.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4.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grouplens.org/datasets/movielens/lates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4414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900"/>
              <a:t>Project 3: Movie Trends and Rankings</a:t>
            </a:r>
            <a:endParaRPr sz="3900"/>
          </a:p>
        </p:txBody>
      </p:sp>
      <p:sp>
        <p:nvSpPr>
          <p:cNvPr id="229" name="Google Shape;229;p17"/>
          <p:cNvSpPr txBox="1"/>
          <p:nvPr>
            <p:ph idx="1" type="subTitle"/>
          </p:nvPr>
        </p:nvSpPr>
        <p:spPr>
          <a:xfrm>
            <a:off x="5083950" y="3157300"/>
            <a:ext cx="4012500" cy="947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1500"/>
              <a:t>By: Nick Miller, John D’Aiutolo, Lincoln Martin</a:t>
            </a:r>
            <a:endParaRPr sz="15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26"/>
          <p:cNvSpPr txBox="1"/>
          <p:nvPr>
            <p:ph type="title"/>
          </p:nvPr>
        </p:nvSpPr>
        <p:spPr>
          <a:xfrm>
            <a:off x="792238" y="202550"/>
            <a:ext cx="7038900" cy="914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lt1"/>
              </a:buClr>
              <a:buSzPts val="2200"/>
              <a:buFont typeface="Montserrat"/>
              <a:buChar char="●"/>
            </a:pPr>
            <a:r>
              <a:rPr lang="en-GB" sz="1900"/>
              <a:t>Question #3: Which genres were the most popular over time (1994-2016)?</a:t>
            </a:r>
            <a:endParaRPr sz="3000"/>
          </a:p>
        </p:txBody>
      </p:sp>
      <p:sp>
        <p:nvSpPr>
          <p:cNvPr id="296" name="Google Shape;296;p2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97" name="Google Shape;297;p26"/>
          <p:cNvSpPr txBox="1"/>
          <p:nvPr/>
        </p:nvSpPr>
        <p:spPr>
          <a:xfrm>
            <a:off x="1213850" y="930350"/>
            <a:ext cx="7320900" cy="9135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Comedies and Dramas. By far.</a:t>
            </a:r>
            <a:endParaRPr>
              <a:solidFill>
                <a:schemeClr val="lt1"/>
              </a:solidFill>
              <a:latin typeface="Lato"/>
              <a:ea typeface="Lato"/>
              <a:cs typeface="Lato"/>
              <a:sym typeface="Lato"/>
            </a:endParaRPr>
          </a:p>
          <a:p>
            <a:pPr indent="-323850" lvl="0" marL="457200" rtl="0" algn="l">
              <a:lnSpc>
                <a:spcPct val="115000"/>
              </a:lnSpc>
              <a:spcBef>
                <a:spcPts val="0"/>
              </a:spcBef>
              <a:spcAft>
                <a:spcPts val="0"/>
              </a:spcAft>
              <a:buClr>
                <a:schemeClr val="lt1"/>
              </a:buClr>
              <a:buSzPts val="1500"/>
              <a:buFont typeface="Lato"/>
              <a:buChar char="●"/>
            </a:pPr>
            <a:r>
              <a:rPr lang="en-GB">
                <a:solidFill>
                  <a:schemeClr val="lt1"/>
                </a:solidFill>
                <a:latin typeface="Lato"/>
                <a:ea typeface="Lato"/>
                <a:cs typeface="Lato"/>
                <a:sym typeface="Lato"/>
              </a:rPr>
              <a:t>In many of the years, Comedies and Dramas (or a combination of the two) were about as much as all of the other genres combined.</a:t>
            </a:r>
            <a:endParaRPr>
              <a:solidFill>
                <a:schemeClr val="lt1"/>
              </a:solidFill>
              <a:latin typeface="Lato"/>
              <a:ea typeface="Lato"/>
              <a:cs typeface="Lato"/>
              <a:sym typeface="Lato"/>
            </a:endParaRPr>
          </a:p>
        </p:txBody>
      </p:sp>
      <p:pic>
        <p:nvPicPr>
          <p:cNvPr id="298" name="Google Shape;298;p26"/>
          <p:cNvPicPr preferRelativeResize="0"/>
          <p:nvPr/>
        </p:nvPicPr>
        <p:blipFill>
          <a:blip r:embed="rId3">
            <a:alphaModFix/>
          </a:blip>
          <a:stretch>
            <a:fillRect/>
          </a:stretch>
        </p:blipFill>
        <p:spPr>
          <a:xfrm>
            <a:off x="792261" y="1966425"/>
            <a:ext cx="3548114" cy="2911201"/>
          </a:xfrm>
          <a:prstGeom prst="rect">
            <a:avLst/>
          </a:prstGeom>
          <a:noFill/>
          <a:ln>
            <a:noFill/>
          </a:ln>
        </p:spPr>
      </p:pic>
      <p:pic>
        <p:nvPicPr>
          <p:cNvPr id="299" name="Google Shape;299;p26"/>
          <p:cNvPicPr preferRelativeResize="0"/>
          <p:nvPr/>
        </p:nvPicPr>
        <p:blipFill>
          <a:blip r:embed="rId4">
            <a:alphaModFix/>
          </a:blip>
          <a:stretch>
            <a:fillRect/>
          </a:stretch>
        </p:blipFill>
        <p:spPr>
          <a:xfrm>
            <a:off x="4899409" y="1966425"/>
            <a:ext cx="3436993" cy="29112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7"/>
          <p:cNvSpPr txBox="1"/>
          <p:nvPr/>
        </p:nvSpPr>
        <p:spPr>
          <a:xfrm>
            <a:off x="3134975" y="115750"/>
            <a:ext cx="2923500" cy="44427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lang="en-GB">
                <a:solidFill>
                  <a:schemeClr val="lt1"/>
                </a:solidFill>
                <a:latin typeface="Lato"/>
                <a:ea typeface="Lato"/>
                <a:cs typeface="Lato"/>
                <a:sym typeface="Lato"/>
              </a:rPr>
              <a:t>While Comedies and Dramas still dominate the screens today, there has been evidence of  a recent decline</a:t>
            </a:r>
            <a:endParaRPr>
              <a:solidFill>
                <a:schemeClr val="lt1"/>
              </a:solidFill>
              <a:latin typeface="Lato"/>
              <a:ea typeface="Lato"/>
              <a:cs typeface="Lato"/>
              <a:sym typeface="Lato"/>
            </a:endParaRPr>
          </a:p>
          <a:p>
            <a:pPr indent="0" lvl="0" marL="0" rtl="0" algn="ctr">
              <a:lnSpc>
                <a:spcPct val="115000"/>
              </a:lnSpc>
              <a:spcBef>
                <a:spcPts val="1600"/>
              </a:spcBef>
              <a:spcAft>
                <a:spcPts val="0"/>
              </a:spcAft>
              <a:buNone/>
            </a:pPr>
            <a:r>
              <a:t/>
            </a:r>
            <a:endParaRPr>
              <a:solidFill>
                <a:schemeClr val="lt1"/>
              </a:solidFill>
              <a:latin typeface="Lato"/>
              <a:ea typeface="Lato"/>
              <a:cs typeface="Lato"/>
              <a:sym typeface="Lato"/>
            </a:endParaRPr>
          </a:p>
          <a:p>
            <a:pPr indent="0" lvl="0" marL="0" rtl="0" algn="ctr">
              <a:lnSpc>
                <a:spcPct val="115000"/>
              </a:lnSpc>
              <a:spcBef>
                <a:spcPts val="1600"/>
              </a:spcBef>
              <a:spcAft>
                <a:spcPts val="0"/>
              </a:spcAft>
              <a:buNone/>
            </a:pPr>
            <a:r>
              <a:rPr lang="en-GB">
                <a:solidFill>
                  <a:schemeClr val="lt1"/>
                </a:solidFill>
                <a:latin typeface="Lato"/>
                <a:ea typeface="Lato"/>
                <a:cs typeface="Lato"/>
                <a:sym typeface="Lato"/>
              </a:rPr>
              <a:t>These 4 charts are from 2010-2013, and as you can see the Comedy and Drama slices are smaller than in 1994-1995</a:t>
            </a:r>
            <a:endParaRPr>
              <a:solidFill>
                <a:schemeClr val="lt1"/>
              </a:solidFill>
              <a:latin typeface="Lato"/>
              <a:ea typeface="Lato"/>
              <a:cs typeface="Lato"/>
              <a:sym typeface="Lato"/>
            </a:endParaRPr>
          </a:p>
          <a:p>
            <a:pPr indent="0" lvl="0" marL="0" rtl="0" algn="ctr">
              <a:lnSpc>
                <a:spcPct val="115000"/>
              </a:lnSpc>
              <a:spcBef>
                <a:spcPts val="1600"/>
              </a:spcBef>
              <a:spcAft>
                <a:spcPts val="0"/>
              </a:spcAft>
              <a:buNone/>
            </a:pPr>
            <a:r>
              <a:t/>
            </a:r>
            <a:endParaRPr>
              <a:solidFill>
                <a:schemeClr val="lt1"/>
              </a:solidFill>
              <a:latin typeface="Lato"/>
              <a:ea typeface="Lato"/>
              <a:cs typeface="Lato"/>
              <a:sym typeface="Lato"/>
            </a:endParaRPr>
          </a:p>
          <a:p>
            <a:pPr indent="0" lvl="0" marL="0" rtl="0" algn="ctr">
              <a:lnSpc>
                <a:spcPct val="115000"/>
              </a:lnSpc>
              <a:spcBef>
                <a:spcPts val="1600"/>
              </a:spcBef>
              <a:spcAft>
                <a:spcPts val="1600"/>
              </a:spcAft>
              <a:buNone/>
            </a:pPr>
            <a:r>
              <a:rPr lang="en-GB">
                <a:solidFill>
                  <a:schemeClr val="lt1"/>
                </a:solidFill>
                <a:latin typeface="Lato"/>
                <a:ea typeface="Lato"/>
                <a:cs typeface="Lato"/>
                <a:sym typeface="Lato"/>
              </a:rPr>
              <a:t>More movies are being made today than ever, and with it has come more diversity in the genres they’re about</a:t>
            </a:r>
            <a:endParaRPr>
              <a:solidFill>
                <a:schemeClr val="lt1"/>
              </a:solidFill>
              <a:latin typeface="Lato"/>
              <a:ea typeface="Lato"/>
              <a:cs typeface="Lato"/>
              <a:sym typeface="Lato"/>
            </a:endParaRPr>
          </a:p>
        </p:txBody>
      </p:sp>
      <p:pic>
        <p:nvPicPr>
          <p:cNvPr id="305" name="Google Shape;305;p27"/>
          <p:cNvPicPr preferRelativeResize="0"/>
          <p:nvPr/>
        </p:nvPicPr>
        <p:blipFill>
          <a:blip r:embed="rId3">
            <a:alphaModFix/>
          </a:blip>
          <a:stretch>
            <a:fillRect/>
          </a:stretch>
        </p:blipFill>
        <p:spPr>
          <a:xfrm>
            <a:off x="84275" y="91675"/>
            <a:ext cx="2923500" cy="2431562"/>
          </a:xfrm>
          <a:prstGeom prst="rect">
            <a:avLst/>
          </a:prstGeom>
          <a:noFill/>
          <a:ln>
            <a:noFill/>
          </a:ln>
        </p:spPr>
      </p:pic>
      <p:pic>
        <p:nvPicPr>
          <p:cNvPr id="306" name="Google Shape;306;p27"/>
          <p:cNvPicPr preferRelativeResize="0"/>
          <p:nvPr/>
        </p:nvPicPr>
        <p:blipFill>
          <a:blip r:embed="rId4">
            <a:alphaModFix/>
          </a:blip>
          <a:stretch>
            <a:fillRect/>
          </a:stretch>
        </p:blipFill>
        <p:spPr>
          <a:xfrm>
            <a:off x="84263" y="2622700"/>
            <a:ext cx="2923514" cy="2383399"/>
          </a:xfrm>
          <a:prstGeom prst="rect">
            <a:avLst/>
          </a:prstGeom>
          <a:noFill/>
          <a:ln>
            <a:noFill/>
          </a:ln>
        </p:spPr>
      </p:pic>
      <p:pic>
        <p:nvPicPr>
          <p:cNvPr id="307" name="Google Shape;307;p27"/>
          <p:cNvPicPr preferRelativeResize="0"/>
          <p:nvPr/>
        </p:nvPicPr>
        <p:blipFill>
          <a:blip r:embed="rId5">
            <a:alphaModFix/>
          </a:blip>
          <a:stretch>
            <a:fillRect/>
          </a:stretch>
        </p:blipFill>
        <p:spPr>
          <a:xfrm>
            <a:off x="6134248" y="115750"/>
            <a:ext cx="2874524" cy="2383401"/>
          </a:xfrm>
          <a:prstGeom prst="rect">
            <a:avLst/>
          </a:prstGeom>
          <a:noFill/>
          <a:ln>
            <a:noFill/>
          </a:ln>
        </p:spPr>
      </p:pic>
      <p:pic>
        <p:nvPicPr>
          <p:cNvPr id="308" name="Google Shape;308;p27"/>
          <p:cNvPicPr preferRelativeResize="0"/>
          <p:nvPr/>
        </p:nvPicPr>
        <p:blipFill>
          <a:blip r:embed="rId6">
            <a:alphaModFix/>
          </a:blip>
          <a:stretch>
            <a:fillRect/>
          </a:stretch>
        </p:blipFill>
        <p:spPr>
          <a:xfrm>
            <a:off x="6134250" y="2623290"/>
            <a:ext cx="2874524" cy="2382223"/>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2" name="Shape 312"/>
        <p:cNvGrpSpPr/>
        <p:nvPr/>
      </p:nvGrpSpPr>
      <p:grpSpPr>
        <a:xfrm>
          <a:off x="0" y="0"/>
          <a:ext cx="0" cy="0"/>
          <a:chOff x="0" y="0"/>
          <a:chExt cx="0" cy="0"/>
        </a:xfrm>
      </p:grpSpPr>
      <p:sp>
        <p:nvSpPr>
          <p:cNvPr id="313" name="Google Shape;313;p28"/>
          <p:cNvSpPr txBox="1"/>
          <p:nvPr>
            <p:ph type="title"/>
          </p:nvPr>
        </p:nvSpPr>
        <p:spPr>
          <a:xfrm>
            <a:off x="1052550" y="5234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Conclusions</a:t>
            </a:r>
            <a:endParaRPr sz="3100"/>
          </a:p>
        </p:txBody>
      </p:sp>
      <p:sp>
        <p:nvSpPr>
          <p:cNvPr id="314" name="Google Shape;314;p28"/>
          <p:cNvSpPr txBox="1"/>
          <p:nvPr/>
        </p:nvSpPr>
        <p:spPr>
          <a:xfrm>
            <a:off x="359100" y="1190900"/>
            <a:ext cx="5199000" cy="3060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6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lang="en-GB" sz="1600">
                <a:solidFill>
                  <a:schemeClr val="lt1"/>
                </a:solidFill>
                <a:latin typeface="Montserrat"/>
                <a:ea typeface="Montserrat"/>
                <a:cs typeface="Montserrat"/>
                <a:sym typeface="Montserrat"/>
              </a:rPr>
              <a:t>Movies haven’t gotten better or worse over the years</a:t>
            </a:r>
            <a:endParaRPr sz="16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lang="en-GB" sz="1600">
                <a:solidFill>
                  <a:schemeClr val="lt1"/>
                </a:solidFill>
                <a:latin typeface="Montserrat"/>
                <a:ea typeface="Montserrat"/>
                <a:cs typeface="Montserrat"/>
                <a:sym typeface="Montserrat"/>
              </a:rPr>
              <a:t>Comedies and Dramas have always (and </a:t>
            </a:r>
            <a:r>
              <a:rPr lang="en-GB" sz="1600">
                <a:solidFill>
                  <a:schemeClr val="lt1"/>
                </a:solidFill>
                <a:latin typeface="Montserrat"/>
                <a:ea typeface="Montserrat"/>
                <a:cs typeface="Montserrat"/>
                <a:sym typeface="Montserrat"/>
              </a:rPr>
              <a:t>probably will always) be king, but there has been recent disparity in genres</a:t>
            </a:r>
            <a:endParaRPr sz="16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315" name="Google Shape;315;p28"/>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29"/>
          <p:cNvSpPr txBox="1"/>
          <p:nvPr>
            <p:ph type="title"/>
          </p:nvPr>
        </p:nvSpPr>
        <p:spPr>
          <a:xfrm>
            <a:off x="645300" y="1833775"/>
            <a:ext cx="3063300" cy="69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Thank you!</a:t>
            </a:r>
            <a:endParaRPr/>
          </a:p>
        </p:txBody>
      </p:sp>
      <p:grpSp>
        <p:nvGrpSpPr>
          <p:cNvPr id="321" name="Google Shape;321;p29"/>
          <p:cNvGrpSpPr/>
          <p:nvPr/>
        </p:nvGrpSpPr>
        <p:grpSpPr>
          <a:xfrm>
            <a:off x="4066820" y="1553491"/>
            <a:ext cx="3159984" cy="2439109"/>
            <a:chOff x="3553042" y="1657806"/>
            <a:chExt cx="3461100" cy="2671532"/>
          </a:xfrm>
        </p:grpSpPr>
        <p:sp>
          <p:nvSpPr>
            <p:cNvPr id="322" name="Google Shape;322;p29"/>
            <p:cNvSpPr/>
            <p:nvPr/>
          </p:nvSpPr>
          <p:spPr>
            <a:xfrm>
              <a:off x="4856024" y="3625653"/>
              <a:ext cx="944700" cy="663300"/>
            </a:xfrm>
            <a:prstGeom prst="trapezoid">
              <a:avLst>
                <a:gd fmla="val 25000" name="adj"/>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9"/>
            <p:cNvSpPr/>
            <p:nvPr/>
          </p:nvSpPr>
          <p:spPr>
            <a:xfrm rot="10800000">
              <a:off x="4953871" y="3681997"/>
              <a:ext cx="400200" cy="606600"/>
            </a:xfrm>
            <a:prstGeom prst="triangle">
              <a:avLst>
                <a:gd fmla="val 96745"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9"/>
            <p:cNvSpPr/>
            <p:nvPr/>
          </p:nvSpPr>
          <p:spPr>
            <a:xfrm>
              <a:off x="4767796" y="3681816"/>
              <a:ext cx="163500" cy="606600"/>
            </a:xfrm>
            <a:prstGeom prst="triangle">
              <a:avLst>
                <a:gd fmla="val 98558"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9"/>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9"/>
            <p:cNvSpPr/>
            <p:nvPr/>
          </p:nvSpPr>
          <p:spPr>
            <a:xfrm rot="10800000">
              <a:off x="4668343" y="4283738"/>
              <a:ext cx="1230600" cy="45600"/>
            </a:xfrm>
            <a:prstGeom prst="roundRect">
              <a:avLst>
                <a:gd fmla="val 5000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9"/>
            <p:cNvSpPr/>
            <p:nvPr/>
          </p:nvSpPr>
          <p:spPr>
            <a:xfrm>
              <a:off x="4926950" y="3681915"/>
              <a:ext cx="42900" cy="594300"/>
            </a:xfrm>
            <a:prstGeom prst="rect">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9"/>
            <p:cNvSpPr/>
            <p:nvPr/>
          </p:nvSpPr>
          <p:spPr>
            <a:xfrm>
              <a:off x="3553042" y="1674645"/>
              <a:ext cx="3461100" cy="2014500"/>
            </a:xfrm>
            <a:prstGeom prst="roundRect">
              <a:avLst>
                <a:gd fmla="val 1882"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9"/>
            <p:cNvSpPr/>
            <p:nvPr/>
          </p:nvSpPr>
          <p:spPr>
            <a:xfrm>
              <a:off x="3553042" y="1657806"/>
              <a:ext cx="3461100" cy="2014500"/>
            </a:xfrm>
            <a:prstGeom prst="roundRect">
              <a:avLst>
                <a:gd fmla="val 1764"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0" name="Google Shape;330;p29"/>
          <p:cNvPicPr preferRelativeResize="0"/>
          <p:nvPr/>
        </p:nvPicPr>
        <p:blipFill rotWithShape="1">
          <a:blip r:embed="rId3">
            <a:alphaModFix/>
          </a:blip>
          <a:srcRect b="26215" l="45356" r="19582" t="50734"/>
          <a:stretch/>
        </p:blipFill>
        <p:spPr>
          <a:xfrm>
            <a:off x="4115130" y="1605638"/>
            <a:ext cx="3063300" cy="1745700"/>
          </a:xfrm>
          <a:prstGeom prst="rect">
            <a:avLst/>
          </a:prstGeom>
          <a:noFill/>
          <a:ln>
            <a:noFill/>
          </a:ln>
        </p:spPr>
      </p:pic>
      <p:sp>
        <p:nvSpPr>
          <p:cNvPr id="331" name="Google Shape;331;p29"/>
          <p:cNvSpPr/>
          <p:nvPr/>
        </p:nvSpPr>
        <p:spPr>
          <a:xfrm flipH="1">
            <a:off x="4114917" y="1606596"/>
            <a:ext cx="3063300" cy="17433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2" name="Google Shape;332;p29"/>
          <p:cNvGrpSpPr/>
          <p:nvPr/>
        </p:nvGrpSpPr>
        <p:grpSpPr>
          <a:xfrm>
            <a:off x="6762480" y="2546254"/>
            <a:ext cx="1024386" cy="1522884"/>
            <a:chOff x="6505573" y="2745170"/>
            <a:chExt cx="1122000" cy="1668000"/>
          </a:xfrm>
        </p:grpSpPr>
        <p:sp>
          <p:nvSpPr>
            <p:cNvPr id="333" name="Google Shape;333;p29"/>
            <p:cNvSpPr/>
            <p:nvPr/>
          </p:nvSpPr>
          <p:spPr>
            <a:xfrm>
              <a:off x="6517841" y="2745170"/>
              <a:ext cx="1109700" cy="16680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9"/>
            <p:cNvSpPr/>
            <p:nvPr/>
          </p:nvSpPr>
          <p:spPr>
            <a:xfrm rot="-5400000">
              <a:off x="6238873" y="3024453"/>
              <a:ext cx="1655400" cy="1122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9"/>
            <p:cNvSpPr/>
            <p:nvPr/>
          </p:nvSpPr>
          <p:spPr>
            <a:xfrm rot="-5400000">
              <a:off x="6238873" y="3012061"/>
              <a:ext cx="1655400" cy="1122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9"/>
            <p:cNvSpPr/>
            <p:nvPr/>
          </p:nvSpPr>
          <p:spPr>
            <a:xfrm>
              <a:off x="6954127" y="4329594"/>
              <a:ext cx="224700" cy="315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37" name="Google Shape;337;p29"/>
          <p:cNvPicPr preferRelativeResize="0"/>
          <p:nvPr/>
        </p:nvPicPr>
        <p:blipFill rotWithShape="1">
          <a:blip r:embed="rId3">
            <a:alphaModFix/>
          </a:blip>
          <a:srcRect b="16020" l="53168" r="26238" t="53058"/>
          <a:stretch/>
        </p:blipFill>
        <p:spPr>
          <a:xfrm>
            <a:off x="6762097" y="2613771"/>
            <a:ext cx="1024200" cy="1333200"/>
          </a:xfrm>
          <a:prstGeom prst="rect">
            <a:avLst/>
          </a:prstGeom>
          <a:noFill/>
          <a:ln>
            <a:noFill/>
          </a:ln>
        </p:spPr>
      </p:pic>
      <p:sp>
        <p:nvSpPr>
          <p:cNvPr id="338" name="Google Shape;338;p29"/>
          <p:cNvSpPr/>
          <p:nvPr/>
        </p:nvSpPr>
        <p:spPr>
          <a:xfrm flipH="1">
            <a:off x="6762011" y="2613990"/>
            <a:ext cx="1024200" cy="13332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9" name="Google Shape;339;p29"/>
          <p:cNvGrpSpPr/>
          <p:nvPr/>
        </p:nvGrpSpPr>
        <p:grpSpPr>
          <a:xfrm>
            <a:off x="6405845" y="3121897"/>
            <a:ext cx="520684" cy="1036470"/>
            <a:chOff x="9543736" y="4486132"/>
            <a:chExt cx="570300" cy="1135235"/>
          </a:xfrm>
        </p:grpSpPr>
        <p:sp>
          <p:nvSpPr>
            <p:cNvPr id="340" name="Google Shape;340;p29"/>
            <p:cNvSpPr/>
            <p:nvPr/>
          </p:nvSpPr>
          <p:spPr>
            <a:xfrm>
              <a:off x="9543736" y="4487212"/>
              <a:ext cx="570300" cy="1132800"/>
            </a:xfrm>
            <a:prstGeom prst="roundRect">
              <a:avLst>
                <a:gd fmla="val 5402"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9"/>
            <p:cNvSpPr/>
            <p:nvPr/>
          </p:nvSpPr>
          <p:spPr>
            <a:xfrm rot="-5400000">
              <a:off x="9265568" y="4772968"/>
              <a:ext cx="1126800" cy="570000"/>
            </a:xfrm>
            <a:prstGeom prst="roundRect">
              <a:avLst>
                <a:gd fmla="val 4551"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9"/>
            <p:cNvSpPr/>
            <p:nvPr/>
          </p:nvSpPr>
          <p:spPr>
            <a:xfrm rot="-5400000">
              <a:off x="9265568" y="4764532"/>
              <a:ext cx="1126800" cy="570000"/>
            </a:xfrm>
            <a:prstGeom prst="roundRect">
              <a:avLst>
                <a:gd fmla="val 4551" name="adj"/>
              </a:avLst>
            </a:prstGeom>
            <a:solidFill>
              <a:srgbClr val="EFEF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9"/>
            <p:cNvSpPr/>
            <p:nvPr/>
          </p:nvSpPr>
          <p:spPr>
            <a:xfrm>
              <a:off x="9736876" y="5519757"/>
              <a:ext cx="186300" cy="303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44" name="Google Shape;344;p29"/>
          <p:cNvPicPr preferRelativeResize="0"/>
          <p:nvPr/>
        </p:nvPicPr>
        <p:blipFill rotWithShape="1">
          <a:blip r:embed="rId3">
            <a:alphaModFix/>
          </a:blip>
          <a:srcRect b="36733" l="41330" r="47980" t="42211"/>
          <a:stretch/>
        </p:blipFill>
        <p:spPr>
          <a:xfrm>
            <a:off x="6405412" y="3121559"/>
            <a:ext cx="520500" cy="888900"/>
          </a:xfrm>
          <a:prstGeom prst="round2SameRect">
            <a:avLst>
              <a:gd fmla="val 4129" name="adj1"/>
              <a:gd fmla="val 0" name="adj2"/>
            </a:avLst>
          </a:prstGeom>
          <a:noFill/>
          <a:ln>
            <a:noFill/>
          </a:ln>
        </p:spPr>
      </p:pic>
      <p:sp>
        <p:nvSpPr>
          <p:cNvPr id="345" name="Google Shape;345;p29"/>
          <p:cNvSpPr/>
          <p:nvPr/>
        </p:nvSpPr>
        <p:spPr>
          <a:xfrm flipH="1">
            <a:off x="6405284" y="3142709"/>
            <a:ext cx="520500" cy="867900"/>
          </a:xfrm>
          <a:prstGeom prst="rtTriangle">
            <a:avLst/>
          </a:prstGeom>
          <a:solidFill>
            <a:srgbClr val="000000">
              <a:alpha val="46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6" name="Google Shape;346;p29"/>
          <p:cNvGrpSpPr/>
          <p:nvPr/>
        </p:nvGrpSpPr>
        <p:grpSpPr>
          <a:xfrm>
            <a:off x="7564804" y="3443361"/>
            <a:ext cx="455496" cy="692277"/>
            <a:chOff x="7384375" y="3728000"/>
            <a:chExt cx="498900" cy="758244"/>
          </a:xfrm>
        </p:grpSpPr>
        <p:sp>
          <p:nvSpPr>
            <p:cNvPr id="347" name="Google Shape;347;p29"/>
            <p:cNvSpPr/>
            <p:nvPr/>
          </p:nvSpPr>
          <p:spPr>
            <a:xfrm rot="10800000">
              <a:off x="7475552" y="4233644"/>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9"/>
            <p:cNvSpPr/>
            <p:nvPr/>
          </p:nvSpPr>
          <p:spPr>
            <a:xfrm rot="5400000">
              <a:off x="7506587" y="4276887"/>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9"/>
            <p:cNvSpPr/>
            <p:nvPr/>
          </p:nvSpPr>
          <p:spPr>
            <a:xfrm>
              <a:off x="7475548" y="3728000"/>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p:nvPr/>
          </p:nvSpPr>
          <p:spPr>
            <a:xfrm>
              <a:off x="7384375" y="3860325"/>
              <a:ext cx="498900" cy="498900"/>
            </a:xfrm>
            <a:prstGeom prst="ellipse">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1" name="Google Shape;351;p29"/>
          <p:cNvGrpSpPr/>
          <p:nvPr/>
        </p:nvGrpSpPr>
        <p:grpSpPr>
          <a:xfrm>
            <a:off x="7564836" y="3561758"/>
            <a:ext cx="478081" cy="462776"/>
            <a:chOff x="7384385" y="3857442"/>
            <a:chExt cx="523637" cy="506874"/>
          </a:xfrm>
        </p:grpSpPr>
        <p:sp>
          <p:nvSpPr>
            <p:cNvPr id="352" name="Google Shape;352;p29"/>
            <p:cNvSpPr/>
            <p:nvPr/>
          </p:nvSpPr>
          <p:spPr>
            <a:xfrm>
              <a:off x="7384385" y="3865416"/>
              <a:ext cx="498900" cy="498900"/>
            </a:xfrm>
            <a:prstGeom prst="ellipse">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3" name="Google Shape;353;p29"/>
            <p:cNvGrpSpPr/>
            <p:nvPr/>
          </p:nvGrpSpPr>
          <p:grpSpPr>
            <a:xfrm>
              <a:off x="7384385" y="3857442"/>
              <a:ext cx="523637" cy="498900"/>
              <a:chOff x="7384385" y="3857442"/>
              <a:chExt cx="523637" cy="498900"/>
            </a:xfrm>
          </p:grpSpPr>
          <p:sp>
            <p:nvSpPr>
              <p:cNvPr id="354" name="Google Shape;354;p29"/>
              <p:cNvSpPr/>
              <p:nvPr/>
            </p:nvSpPr>
            <p:spPr>
              <a:xfrm>
                <a:off x="7384385" y="3857442"/>
                <a:ext cx="498900" cy="4989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9"/>
              <p:cNvSpPr/>
              <p:nvPr/>
            </p:nvSpPr>
            <p:spPr>
              <a:xfrm>
                <a:off x="7856422" y="4081138"/>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descr="offset_comp_342327_edited.jpg" id="356" name="Google Shape;356;p29"/>
          <p:cNvPicPr preferRelativeResize="0"/>
          <p:nvPr/>
        </p:nvPicPr>
        <p:blipFill rotWithShape="1">
          <a:blip r:embed="rId3">
            <a:alphaModFix/>
          </a:blip>
          <a:srcRect b="36557" l="48584" r="37425" t="47335"/>
          <a:stretch/>
        </p:blipFill>
        <p:spPr>
          <a:xfrm>
            <a:off x="7591905" y="3590541"/>
            <a:ext cx="400500" cy="399300"/>
          </a:xfrm>
          <a:prstGeom prst="ellipse">
            <a:avLst/>
          </a:prstGeom>
          <a:noFill/>
          <a:ln cap="flat" cmpd="sng" w="9525">
            <a:solidFill>
              <a:srgbClr val="FFFFFF"/>
            </a:solidFill>
            <a:prstDash val="solid"/>
            <a:round/>
            <a:headEnd len="sm" w="sm" type="none"/>
            <a:tailEnd len="sm" w="sm" type="none"/>
          </a:ln>
        </p:spPr>
      </p:pic>
      <p:grpSp>
        <p:nvGrpSpPr>
          <p:cNvPr id="357" name="Google Shape;357;p29"/>
          <p:cNvGrpSpPr/>
          <p:nvPr/>
        </p:nvGrpSpPr>
        <p:grpSpPr>
          <a:xfrm>
            <a:off x="8110843" y="3443361"/>
            <a:ext cx="435785" cy="692277"/>
            <a:chOff x="7982421" y="3727763"/>
            <a:chExt cx="477311" cy="758244"/>
          </a:xfrm>
        </p:grpSpPr>
        <p:sp>
          <p:nvSpPr>
            <p:cNvPr id="358" name="Google Shape;358;p29"/>
            <p:cNvSpPr/>
            <p:nvPr/>
          </p:nvSpPr>
          <p:spPr>
            <a:xfrm>
              <a:off x="8054507" y="3728825"/>
              <a:ext cx="316500" cy="756600"/>
            </a:xfrm>
            <a:prstGeom prst="roundRect">
              <a:avLst>
                <a:gd fmla="val 15418"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9"/>
            <p:cNvSpPr/>
            <p:nvPr/>
          </p:nvSpPr>
          <p:spPr>
            <a:xfrm rot="10800000">
              <a:off x="8054264" y="4233407"/>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9"/>
            <p:cNvSpPr/>
            <p:nvPr/>
          </p:nvSpPr>
          <p:spPr>
            <a:xfrm rot="5400000">
              <a:off x="8085300" y="4276650"/>
              <a:ext cx="140700" cy="201900"/>
            </a:xfrm>
            <a:prstGeom prst="triangle">
              <a:avLst>
                <a:gd fmla="val 27359"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9"/>
            <p:cNvSpPr/>
            <p:nvPr/>
          </p:nvSpPr>
          <p:spPr>
            <a:xfrm>
              <a:off x="8054261" y="3727763"/>
              <a:ext cx="316500" cy="252600"/>
            </a:xfrm>
            <a:prstGeom prst="round2SameRect">
              <a:avLst>
                <a:gd fmla="val 16667" name="adj1"/>
                <a:gd fmla="val 0" name="adj2"/>
              </a:avLst>
            </a:prstGeom>
            <a:solidFill>
              <a:srgbClr val="E7E7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9"/>
            <p:cNvSpPr/>
            <p:nvPr/>
          </p:nvSpPr>
          <p:spPr>
            <a:xfrm>
              <a:off x="7991115" y="3866003"/>
              <a:ext cx="434400" cy="486900"/>
            </a:xfrm>
            <a:prstGeom prst="roundRect">
              <a:avLst>
                <a:gd fmla="val 12273" name="adj"/>
              </a:avLst>
            </a:prstGeom>
            <a:solidFill>
              <a:srgbClr val="1B212C"/>
            </a:solidFill>
            <a:ln>
              <a:noFill/>
            </a:ln>
            <a:effectLst>
              <a:outerShdw blurRad="387350" sx="107000" rotWithShape="0" algn="tr" dir="8100000" dist="38100" sy="107000">
                <a:srgbClr val="000000">
                  <a:alpha val="498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9"/>
            <p:cNvSpPr/>
            <p:nvPr/>
          </p:nvSpPr>
          <p:spPr>
            <a:xfrm>
              <a:off x="7982425" y="3884047"/>
              <a:ext cx="451800" cy="499800"/>
            </a:xfrm>
            <a:prstGeom prst="roundRect">
              <a:avLst>
                <a:gd fmla="val 10240"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9"/>
            <p:cNvSpPr/>
            <p:nvPr/>
          </p:nvSpPr>
          <p:spPr>
            <a:xfrm>
              <a:off x="8408132" y="4081081"/>
              <a:ext cx="51600" cy="51600"/>
            </a:xfrm>
            <a:prstGeom prst="flowChartDelay">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9"/>
            <p:cNvSpPr/>
            <p:nvPr/>
          </p:nvSpPr>
          <p:spPr>
            <a:xfrm>
              <a:off x="7982421" y="3863888"/>
              <a:ext cx="451800" cy="513900"/>
            </a:xfrm>
            <a:prstGeom prst="roundRect">
              <a:avLst>
                <a:gd fmla="val 10240" name="adj"/>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offset_comp_342327_edited.jpg" id="366" name="Google Shape;366;p29"/>
          <p:cNvPicPr preferRelativeResize="0"/>
          <p:nvPr/>
        </p:nvPicPr>
        <p:blipFill rotWithShape="1">
          <a:blip r:embed="rId3">
            <a:alphaModFix/>
          </a:blip>
          <a:srcRect b="27092" l="49668" r="37351" t="55915"/>
          <a:stretch/>
        </p:blipFill>
        <p:spPr>
          <a:xfrm>
            <a:off x="8127235" y="3586562"/>
            <a:ext cx="379200" cy="429900"/>
          </a:xfrm>
          <a:prstGeom prst="roundRect">
            <a:avLst>
              <a:gd fmla="val 7794" name="adj"/>
            </a:avLst>
          </a:prstGeom>
          <a:noFill/>
          <a:ln cap="flat" cmpd="sng" w="9525">
            <a:solidFill>
              <a:srgbClr val="FFFFFF"/>
            </a:solidFill>
            <a:prstDash val="solid"/>
            <a:round/>
            <a:headEnd len="sm" w="sm" type="none"/>
            <a:tailEnd len="sm" w="sm" type="none"/>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35" name="Google Shape;235;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500"/>
              <a:t>Using the data listed </a:t>
            </a:r>
            <a:r>
              <a:rPr lang="en-GB" sz="1500" u="sng">
                <a:solidFill>
                  <a:schemeClr val="hlink"/>
                </a:solidFill>
                <a:hlinkClick r:id="rId3"/>
              </a:rPr>
              <a:t>here</a:t>
            </a:r>
            <a:r>
              <a:rPr lang="en-GB" sz="1500">
                <a:latin typeface="Arial"/>
                <a:ea typeface="Arial"/>
                <a:cs typeface="Arial"/>
                <a:sym typeface="Arial"/>
              </a:rPr>
              <a:t> we analyzed movie ranking from different </a:t>
            </a:r>
            <a:r>
              <a:rPr lang="en-GB" sz="1500">
                <a:latin typeface="Arial"/>
                <a:ea typeface="Arial"/>
                <a:cs typeface="Arial"/>
                <a:sym typeface="Arial"/>
              </a:rPr>
              <a:t>genres</a:t>
            </a:r>
            <a:r>
              <a:rPr lang="en-GB" sz="1500">
                <a:latin typeface="Arial"/>
                <a:ea typeface="Arial"/>
                <a:cs typeface="Arial"/>
                <a:sym typeface="Arial"/>
              </a:rPr>
              <a:t> of movies from January of 1995 to 2016. We </a:t>
            </a:r>
            <a:r>
              <a:rPr lang="en-GB" sz="1500">
                <a:latin typeface="Arial"/>
                <a:ea typeface="Arial"/>
                <a:cs typeface="Arial"/>
                <a:sym typeface="Arial"/>
              </a:rPr>
              <a:t>highlighted</a:t>
            </a:r>
            <a:r>
              <a:rPr lang="en-GB" sz="1500">
                <a:latin typeface="Arial"/>
                <a:ea typeface="Arial"/>
                <a:cs typeface="Arial"/>
                <a:sym typeface="Arial"/>
              </a:rPr>
              <a:t> </a:t>
            </a:r>
            <a:r>
              <a:rPr lang="en-GB" sz="1500">
                <a:latin typeface="Arial"/>
                <a:ea typeface="Arial"/>
                <a:cs typeface="Arial"/>
                <a:sym typeface="Arial"/>
              </a:rPr>
              <a:t>specific</a:t>
            </a:r>
            <a:r>
              <a:rPr lang="en-GB" sz="1500">
                <a:latin typeface="Arial"/>
                <a:ea typeface="Arial"/>
                <a:cs typeface="Arial"/>
                <a:sym typeface="Arial"/>
              </a:rPr>
              <a:t> years to provide a snapshot. </a:t>
            </a:r>
            <a:endParaRPr sz="1500">
              <a:latin typeface="Arial"/>
              <a:ea typeface="Arial"/>
              <a:cs typeface="Arial"/>
              <a:sym typeface="Arial"/>
            </a:endParaRPr>
          </a:p>
          <a:p>
            <a:pPr indent="0" lvl="0" marL="0" rtl="0" algn="l">
              <a:spcBef>
                <a:spcPts val="1600"/>
              </a:spcBef>
              <a:spcAft>
                <a:spcPts val="0"/>
              </a:spcAft>
              <a:buNone/>
            </a:pPr>
            <a:r>
              <a:rPr lang="en-GB" sz="1500">
                <a:latin typeface="Arial"/>
                <a:ea typeface="Arial"/>
                <a:cs typeface="Arial"/>
                <a:sym typeface="Arial"/>
              </a:rPr>
              <a:t>Rankings were provided from IMDB looking at 9742 movies over the above time period.</a:t>
            </a:r>
            <a:r>
              <a:rPr lang="en-GB">
                <a:latin typeface="Arial"/>
                <a:ea typeface="Arial"/>
                <a:cs typeface="Arial"/>
                <a:sym typeface="Arial"/>
              </a:rPr>
              <a:t>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Database in pgAdmin </a:t>
            </a:r>
            <a:endParaRPr/>
          </a:p>
        </p:txBody>
      </p:sp>
      <p:sp>
        <p:nvSpPr>
          <p:cNvPr id="241" name="Google Shape;241;p19"/>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242" name="Google Shape;242;p19"/>
          <p:cNvPicPr preferRelativeResize="0"/>
          <p:nvPr/>
        </p:nvPicPr>
        <p:blipFill>
          <a:blip r:embed="rId3">
            <a:alphaModFix/>
          </a:blip>
          <a:stretch>
            <a:fillRect/>
          </a:stretch>
        </p:blipFill>
        <p:spPr>
          <a:xfrm>
            <a:off x="0" y="2139850"/>
            <a:ext cx="9143975" cy="30036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1052550" y="5234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Questions </a:t>
            </a:r>
            <a:endParaRPr sz="3100"/>
          </a:p>
        </p:txBody>
      </p:sp>
      <p:sp>
        <p:nvSpPr>
          <p:cNvPr id="248" name="Google Shape;248;p20"/>
          <p:cNvSpPr txBox="1"/>
          <p:nvPr/>
        </p:nvSpPr>
        <p:spPr>
          <a:xfrm>
            <a:off x="359100" y="2426100"/>
            <a:ext cx="5199000" cy="1627500"/>
          </a:xfrm>
          <a:prstGeom prst="rect">
            <a:avLst/>
          </a:prstGeom>
          <a:noFill/>
          <a:ln>
            <a:noFill/>
          </a:ln>
        </p:spPr>
        <p:txBody>
          <a:bodyPr anchorCtr="0" anchor="ctr" bIns="91425" lIns="91425" spcFirstLastPara="1" rIns="91425" wrap="square" tIns="91425">
            <a:noAutofit/>
          </a:bodyPr>
          <a:lstStyle/>
          <a:p>
            <a:pPr indent="-330200" lvl="0" marL="457200" rtl="0" algn="l">
              <a:spcBef>
                <a:spcPts val="0"/>
              </a:spcBef>
              <a:spcAft>
                <a:spcPts val="0"/>
              </a:spcAft>
              <a:buClr>
                <a:schemeClr val="lt1"/>
              </a:buClr>
              <a:buSzPts val="1600"/>
              <a:buFont typeface="Montserrat"/>
              <a:buChar char="●"/>
            </a:pPr>
            <a:r>
              <a:rPr lang="en-GB" sz="1600">
                <a:solidFill>
                  <a:schemeClr val="lt1"/>
                </a:solidFill>
                <a:latin typeface="Montserrat"/>
                <a:ea typeface="Montserrat"/>
                <a:cs typeface="Montserrat"/>
                <a:sym typeface="Montserrat"/>
              </a:rPr>
              <a:t>Question #1: In the Mid-1990’s what genres had the highest rated movies?</a:t>
            </a:r>
            <a:endParaRPr sz="16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lang="en-GB" sz="1600">
                <a:solidFill>
                  <a:schemeClr val="lt1"/>
                </a:solidFill>
                <a:latin typeface="Montserrat"/>
                <a:ea typeface="Montserrat"/>
                <a:cs typeface="Montserrat"/>
                <a:sym typeface="Montserrat"/>
              </a:rPr>
              <a:t>Question #2: Which years had the highest rated movies (1994-2016)?</a:t>
            </a:r>
            <a:endParaRPr sz="1600">
              <a:solidFill>
                <a:schemeClr val="lt1"/>
              </a:solidFill>
              <a:latin typeface="Montserrat"/>
              <a:ea typeface="Montserrat"/>
              <a:cs typeface="Montserrat"/>
              <a:sym typeface="Montserrat"/>
            </a:endParaRPr>
          </a:p>
          <a:p>
            <a:pPr indent="0" lvl="0" marL="457200" rtl="0" algn="l">
              <a:spcBef>
                <a:spcPts val="0"/>
              </a:spcBef>
              <a:spcAft>
                <a:spcPts val="0"/>
              </a:spcAft>
              <a:buNone/>
            </a:pPr>
            <a:r>
              <a:t/>
            </a:r>
            <a:endParaRPr sz="1600">
              <a:solidFill>
                <a:schemeClr val="lt1"/>
              </a:solidFill>
              <a:latin typeface="Montserrat"/>
              <a:ea typeface="Montserrat"/>
              <a:cs typeface="Montserrat"/>
              <a:sym typeface="Montserrat"/>
            </a:endParaRPr>
          </a:p>
          <a:p>
            <a:pPr indent="-330200" lvl="0" marL="457200" rtl="0" algn="l">
              <a:spcBef>
                <a:spcPts val="0"/>
              </a:spcBef>
              <a:spcAft>
                <a:spcPts val="0"/>
              </a:spcAft>
              <a:buClr>
                <a:schemeClr val="lt1"/>
              </a:buClr>
              <a:buSzPts val="1600"/>
              <a:buFont typeface="Montserrat"/>
              <a:buChar char="●"/>
            </a:pPr>
            <a:r>
              <a:rPr lang="en-GB" sz="1600">
                <a:solidFill>
                  <a:schemeClr val="lt1"/>
                </a:solidFill>
                <a:latin typeface="Montserrat"/>
                <a:ea typeface="Montserrat"/>
                <a:cs typeface="Montserrat"/>
                <a:sym typeface="Montserrat"/>
              </a:rPr>
              <a:t>Question #3: Which genres were the most popular over time (1994-2016)?</a:t>
            </a:r>
            <a:endParaRPr sz="1600">
              <a:solidFill>
                <a:schemeClr val="lt1"/>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FFFFFF"/>
              </a:solidFill>
              <a:latin typeface="Montserrat"/>
              <a:ea typeface="Montserrat"/>
              <a:cs typeface="Montserrat"/>
              <a:sym typeface="Montserrat"/>
            </a:endParaRPr>
          </a:p>
        </p:txBody>
      </p:sp>
      <p:sp>
        <p:nvSpPr>
          <p:cNvPr id="249" name="Google Shape;249;p20"/>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50" name="Google Shape;250;p20"/>
          <p:cNvSpPr txBox="1"/>
          <p:nvPr/>
        </p:nvSpPr>
        <p:spPr>
          <a:xfrm>
            <a:off x="4443276"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800">
              <a:solidFill>
                <a:srgbClr val="CACACA"/>
              </a:solidFill>
              <a:latin typeface="Average"/>
              <a:ea typeface="Average"/>
              <a:cs typeface="Average"/>
              <a:sym typeface="Average"/>
            </a:endParaRPr>
          </a:p>
        </p:txBody>
      </p:sp>
      <p:sp>
        <p:nvSpPr>
          <p:cNvPr id="251" name="Google Shape;251;p20"/>
          <p:cNvSpPr txBox="1"/>
          <p:nvPr/>
        </p:nvSpPr>
        <p:spPr>
          <a:xfrm>
            <a:off x="4443276" y="2426100"/>
            <a:ext cx="3018300" cy="14073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t/>
            </a:r>
            <a:endParaRPr sz="700">
              <a:solidFill>
                <a:srgbClr val="FFFFFF"/>
              </a:solidFill>
              <a:latin typeface="Montserrat"/>
              <a:ea typeface="Montserrat"/>
              <a:cs typeface="Montserrat"/>
              <a:sym typeface="Montserrat"/>
            </a:endParaRPr>
          </a:p>
          <a:p>
            <a:pPr indent="0" lvl="0" marL="0" rtl="0" algn="l">
              <a:spcBef>
                <a:spcPts val="0"/>
              </a:spcBef>
              <a:spcAft>
                <a:spcPts val="0"/>
              </a:spcAft>
              <a:buNone/>
            </a:pPr>
            <a:r>
              <a:t/>
            </a:r>
            <a:endParaRPr>
              <a:solidFill>
                <a:srgbClr val="CACACA"/>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792238" y="202550"/>
            <a:ext cx="7038900" cy="914100"/>
          </a:xfrm>
          <a:prstGeom prst="rect">
            <a:avLst/>
          </a:prstGeom>
        </p:spPr>
        <p:txBody>
          <a:bodyPr anchorCtr="0" anchor="t" bIns="91425" lIns="91425" spcFirstLastPara="1" rIns="91425" wrap="square" tIns="91425">
            <a:noAutofit/>
          </a:bodyPr>
          <a:lstStyle/>
          <a:p>
            <a:pPr indent="-349250" lvl="0" marL="457200" rtl="0" algn="l">
              <a:spcBef>
                <a:spcPts val="0"/>
              </a:spcBef>
              <a:spcAft>
                <a:spcPts val="0"/>
              </a:spcAft>
              <a:buClr>
                <a:schemeClr val="lt1"/>
              </a:buClr>
              <a:buSzPts val="1900"/>
              <a:buFont typeface="Montserrat"/>
              <a:buChar char="●"/>
            </a:pPr>
            <a:r>
              <a:rPr lang="en-GB" sz="1900"/>
              <a:t>Question #1: Which years and genres had the highest rated movies?</a:t>
            </a:r>
            <a:endParaRPr sz="2700"/>
          </a:p>
        </p:txBody>
      </p:sp>
      <p:sp>
        <p:nvSpPr>
          <p:cNvPr id="257" name="Google Shape;257;p21"/>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pic>
        <p:nvPicPr>
          <p:cNvPr id="258" name="Google Shape;258;p21"/>
          <p:cNvPicPr preferRelativeResize="0"/>
          <p:nvPr/>
        </p:nvPicPr>
        <p:blipFill>
          <a:blip r:embed="rId3">
            <a:alphaModFix/>
          </a:blip>
          <a:stretch>
            <a:fillRect/>
          </a:stretch>
        </p:blipFill>
        <p:spPr>
          <a:xfrm>
            <a:off x="609250" y="2171725"/>
            <a:ext cx="7925500" cy="2641850"/>
          </a:xfrm>
          <a:prstGeom prst="rect">
            <a:avLst/>
          </a:prstGeom>
          <a:noFill/>
          <a:ln>
            <a:noFill/>
          </a:ln>
        </p:spPr>
      </p:pic>
      <p:sp>
        <p:nvSpPr>
          <p:cNvPr id="259" name="Google Shape;259;p21"/>
          <p:cNvSpPr txBox="1"/>
          <p:nvPr/>
        </p:nvSpPr>
        <p:spPr>
          <a:xfrm>
            <a:off x="1213850" y="930350"/>
            <a:ext cx="7320900" cy="11589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Based on the bar chart of sample data below, during the years 1995 and 1996, comedy movies scored higher in general compared to drama movies. Drama’s total score was 17, while comedy’s was 18.5.</a:t>
            </a:r>
            <a:endParaRPr>
              <a:solidFill>
                <a:schemeClr val="lt1"/>
              </a:solidFill>
              <a:latin typeface="Lato"/>
              <a:ea typeface="Lato"/>
              <a:cs typeface="Lato"/>
              <a:sym typeface="Lato"/>
            </a:endParaRPr>
          </a:p>
          <a:p>
            <a:pPr indent="-323850" lvl="0" marL="457200" rtl="0" algn="l">
              <a:lnSpc>
                <a:spcPct val="115000"/>
              </a:lnSpc>
              <a:spcBef>
                <a:spcPts val="0"/>
              </a:spcBef>
              <a:spcAft>
                <a:spcPts val="0"/>
              </a:spcAft>
              <a:buClr>
                <a:schemeClr val="lt1"/>
              </a:buClr>
              <a:buSzPts val="1500"/>
              <a:buFont typeface="Lato"/>
              <a:buChar char="●"/>
            </a:pPr>
            <a:r>
              <a:rPr lang="en-GB">
                <a:solidFill>
                  <a:schemeClr val="lt1"/>
                </a:solidFill>
                <a:latin typeface="Lato"/>
                <a:ea typeface="Lato"/>
                <a:cs typeface="Lato"/>
                <a:sym typeface="Lato"/>
              </a:rPr>
              <a:t>Drama scores remained more consistent with four of the five movies scoring a 3.</a:t>
            </a:r>
            <a:r>
              <a:rPr lang="en-GB" sz="1500">
                <a:solidFill>
                  <a:schemeClr val="lt1"/>
                </a:solidFill>
                <a:latin typeface="Lato"/>
                <a:ea typeface="Lato"/>
                <a:cs typeface="Lato"/>
                <a:sym typeface="Lato"/>
              </a:rPr>
              <a:t> </a:t>
            </a:r>
            <a:endParaRPr sz="15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22"/>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65" name="Google Shape;265;p22"/>
          <p:cNvSpPr txBox="1"/>
          <p:nvPr/>
        </p:nvSpPr>
        <p:spPr>
          <a:xfrm>
            <a:off x="1251350" y="674800"/>
            <a:ext cx="2295000" cy="33741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When referencing the pie chart to the right, four different movie genres from sample data were observed: Drama, Comedy, Action/Adventure, and Horror.</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In 1994, comedy and drama movies took up 75% of the highest rated scores.</a:t>
            </a:r>
            <a:endParaRPr>
              <a:solidFill>
                <a:schemeClr val="lt1"/>
              </a:solidFill>
              <a:latin typeface="Lato"/>
              <a:ea typeface="Lato"/>
              <a:cs typeface="Lato"/>
              <a:sym typeface="Lato"/>
            </a:endParaRPr>
          </a:p>
        </p:txBody>
      </p:sp>
      <p:pic>
        <p:nvPicPr>
          <p:cNvPr id="266" name="Google Shape;266;p22"/>
          <p:cNvPicPr preferRelativeResize="0"/>
          <p:nvPr/>
        </p:nvPicPr>
        <p:blipFill>
          <a:blip r:embed="rId3">
            <a:alphaModFix/>
          </a:blip>
          <a:stretch>
            <a:fillRect/>
          </a:stretch>
        </p:blipFill>
        <p:spPr>
          <a:xfrm>
            <a:off x="3841700" y="674800"/>
            <a:ext cx="4592175" cy="380395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3"/>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72" name="Google Shape;272;p23"/>
          <p:cNvSpPr txBox="1"/>
          <p:nvPr/>
        </p:nvSpPr>
        <p:spPr>
          <a:xfrm>
            <a:off x="1015500" y="270550"/>
            <a:ext cx="7320900" cy="16392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Alternatively, when observing the same genres in 1995 and 1996, it can be determined that comedy movies were higher rated in 1995, and drama movies in 1996.</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When analyzing the entire dataset, in general, comedy and drama movies had more higher rankings (rankings of 5).</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Based on the data from these three years, it can be determined that drama was the most popular movie genre based on this particular dataset. </a:t>
            </a:r>
            <a:endParaRPr>
              <a:solidFill>
                <a:schemeClr val="lt1"/>
              </a:solidFill>
              <a:latin typeface="Lato"/>
              <a:ea typeface="Lato"/>
              <a:cs typeface="Lato"/>
              <a:sym typeface="Lato"/>
            </a:endParaRPr>
          </a:p>
        </p:txBody>
      </p:sp>
      <p:pic>
        <p:nvPicPr>
          <p:cNvPr id="273" name="Google Shape;273;p23"/>
          <p:cNvPicPr preferRelativeResize="0"/>
          <p:nvPr/>
        </p:nvPicPr>
        <p:blipFill>
          <a:blip r:embed="rId3">
            <a:alphaModFix/>
          </a:blip>
          <a:stretch>
            <a:fillRect/>
          </a:stretch>
        </p:blipFill>
        <p:spPr>
          <a:xfrm>
            <a:off x="369825" y="2136325"/>
            <a:ext cx="3896400" cy="2665200"/>
          </a:xfrm>
          <a:prstGeom prst="rect">
            <a:avLst/>
          </a:prstGeom>
          <a:noFill/>
          <a:ln>
            <a:noFill/>
          </a:ln>
        </p:spPr>
      </p:pic>
      <p:pic>
        <p:nvPicPr>
          <p:cNvPr id="274" name="Google Shape;274;p23"/>
          <p:cNvPicPr preferRelativeResize="0"/>
          <p:nvPr/>
        </p:nvPicPr>
        <p:blipFill>
          <a:blip r:embed="rId4">
            <a:alphaModFix/>
          </a:blip>
          <a:stretch>
            <a:fillRect/>
          </a:stretch>
        </p:blipFill>
        <p:spPr>
          <a:xfrm>
            <a:off x="4783475" y="2129225"/>
            <a:ext cx="3896400" cy="267938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24"/>
          <p:cNvSpPr txBox="1"/>
          <p:nvPr>
            <p:ph type="title"/>
          </p:nvPr>
        </p:nvSpPr>
        <p:spPr>
          <a:xfrm>
            <a:off x="792238" y="202550"/>
            <a:ext cx="7038900" cy="914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lt1"/>
              </a:buClr>
              <a:buSzPts val="2200"/>
              <a:buFont typeface="Montserrat"/>
              <a:buChar char="●"/>
            </a:pPr>
            <a:r>
              <a:rPr lang="en-GB" sz="1900"/>
              <a:t>Question #2: Which years had the highest rated movies (1994-2016)?</a:t>
            </a:r>
            <a:endParaRPr sz="3000"/>
          </a:p>
        </p:txBody>
      </p:sp>
      <p:sp>
        <p:nvSpPr>
          <p:cNvPr id="280" name="Google Shape;280;p24"/>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81" name="Google Shape;281;p24"/>
          <p:cNvSpPr txBox="1"/>
          <p:nvPr/>
        </p:nvSpPr>
        <p:spPr>
          <a:xfrm>
            <a:off x="1232175" y="1159550"/>
            <a:ext cx="7320900" cy="11613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The graph reflects a high degree of parity between the average ratings over the course of each year.</a:t>
            </a:r>
            <a:endParaRPr>
              <a:solidFill>
                <a:schemeClr val="lt1"/>
              </a:solidFill>
              <a:latin typeface="Lato"/>
              <a:ea typeface="Lato"/>
              <a:cs typeface="Lato"/>
              <a:sym typeface="Lato"/>
            </a:endParaRPr>
          </a:p>
          <a:p>
            <a:pPr indent="-323850" lvl="0" marL="457200" rtl="0" algn="l">
              <a:lnSpc>
                <a:spcPct val="115000"/>
              </a:lnSpc>
              <a:spcBef>
                <a:spcPts val="0"/>
              </a:spcBef>
              <a:spcAft>
                <a:spcPts val="0"/>
              </a:spcAft>
              <a:buClr>
                <a:schemeClr val="lt1"/>
              </a:buClr>
              <a:buSzPts val="1500"/>
              <a:buFont typeface="Lato"/>
              <a:buChar char="●"/>
            </a:pPr>
            <a:r>
              <a:rPr lang="en-GB">
                <a:solidFill>
                  <a:schemeClr val="lt1"/>
                </a:solidFill>
                <a:latin typeface="Lato"/>
                <a:ea typeface="Lato"/>
                <a:cs typeface="Lato"/>
                <a:sym typeface="Lato"/>
              </a:rPr>
              <a:t>There is no discernable trend up or down over time. If anything, scores seem to gradually rise before declining again in 5 year </a:t>
            </a:r>
            <a:r>
              <a:rPr lang="en-GB">
                <a:solidFill>
                  <a:schemeClr val="lt1"/>
                </a:solidFill>
                <a:latin typeface="Lato"/>
                <a:ea typeface="Lato"/>
                <a:cs typeface="Lato"/>
                <a:sym typeface="Lato"/>
              </a:rPr>
              <a:t>increments, like small waves.</a:t>
            </a:r>
            <a:endParaRPr>
              <a:solidFill>
                <a:schemeClr val="lt1"/>
              </a:solidFill>
              <a:latin typeface="Lato"/>
              <a:ea typeface="Lato"/>
              <a:cs typeface="Lato"/>
              <a:sym typeface="Lato"/>
            </a:endParaRPr>
          </a:p>
        </p:txBody>
      </p:sp>
      <p:pic>
        <p:nvPicPr>
          <p:cNvPr id="282" name="Google Shape;282;p24"/>
          <p:cNvPicPr preferRelativeResize="0"/>
          <p:nvPr/>
        </p:nvPicPr>
        <p:blipFill>
          <a:blip r:embed="rId3">
            <a:alphaModFix/>
          </a:blip>
          <a:stretch>
            <a:fillRect/>
          </a:stretch>
        </p:blipFill>
        <p:spPr>
          <a:xfrm>
            <a:off x="473700" y="2721500"/>
            <a:ext cx="8196598" cy="2049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5"/>
          <p:cNvSpPr txBox="1"/>
          <p:nvPr>
            <p:ph type="title"/>
          </p:nvPr>
        </p:nvSpPr>
        <p:spPr>
          <a:xfrm>
            <a:off x="792238" y="202550"/>
            <a:ext cx="7038900" cy="914100"/>
          </a:xfrm>
          <a:prstGeom prst="rect">
            <a:avLst/>
          </a:prstGeom>
        </p:spPr>
        <p:txBody>
          <a:bodyPr anchorCtr="0" anchor="t" bIns="91425" lIns="91425" spcFirstLastPara="1" rIns="91425" wrap="square" tIns="91425">
            <a:noAutofit/>
          </a:bodyPr>
          <a:lstStyle/>
          <a:p>
            <a:pPr indent="-368300" lvl="0" marL="457200" rtl="0" algn="l">
              <a:spcBef>
                <a:spcPts val="0"/>
              </a:spcBef>
              <a:spcAft>
                <a:spcPts val="0"/>
              </a:spcAft>
              <a:buClr>
                <a:schemeClr val="lt1"/>
              </a:buClr>
              <a:buSzPts val="2200"/>
              <a:buFont typeface="Montserrat"/>
              <a:buChar char="●"/>
            </a:pPr>
            <a:r>
              <a:rPr lang="en-GB" sz="1900"/>
              <a:t>Question #2: Which years had the highest rated movies (1994-2016)?</a:t>
            </a:r>
            <a:endParaRPr sz="3000"/>
          </a:p>
        </p:txBody>
      </p:sp>
      <p:sp>
        <p:nvSpPr>
          <p:cNvPr id="288" name="Google Shape;288;p2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latin typeface="Arial"/>
              <a:ea typeface="Arial"/>
              <a:cs typeface="Arial"/>
              <a:sym typeface="Arial"/>
            </a:endParaRPr>
          </a:p>
          <a:p>
            <a:pPr indent="0" lvl="0" marL="0" rtl="0" algn="l">
              <a:spcBef>
                <a:spcPts val="1600"/>
              </a:spcBef>
              <a:spcAft>
                <a:spcPts val="0"/>
              </a:spcAft>
              <a:buNone/>
            </a:pPr>
            <a:r>
              <a:t/>
            </a:r>
            <a:endParaRPr>
              <a:latin typeface="Arial"/>
              <a:ea typeface="Arial"/>
              <a:cs typeface="Arial"/>
              <a:sym typeface="Arial"/>
            </a:endParaRPr>
          </a:p>
          <a:p>
            <a:pPr indent="0" lvl="0" marL="0" rtl="0" algn="l">
              <a:spcBef>
                <a:spcPts val="1600"/>
              </a:spcBef>
              <a:spcAft>
                <a:spcPts val="1600"/>
              </a:spcAft>
              <a:buNone/>
            </a:pPr>
            <a:r>
              <a:t/>
            </a:r>
            <a:endParaRPr/>
          </a:p>
        </p:txBody>
      </p:sp>
      <p:sp>
        <p:nvSpPr>
          <p:cNvPr id="289" name="Google Shape;289;p25"/>
          <p:cNvSpPr txBox="1"/>
          <p:nvPr/>
        </p:nvSpPr>
        <p:spPr>
          <a:xfrm>
            <a:off x="1213850" y="1077050"/>
            <a:ext cx="7320900" cy="13914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All of the scores fall between 3-3.5. 2011 had the highest average (3.495) while 2015 had the lowest average (3.042).</a:t>
            </a:r>
            <a:endParaRPr>
              <a:solidFill>
                <a:schemeClr val="lt1"/>
              </a:solidFill>
              <a:latin typeface="Lato"/>
              <a:ea typeface="Lato"/>
              <a:cs typeface="Lato"/>
              <a:sym typeface="Lato"/>
            </a:endParaRPr>
          </a:p>
          <a:p>
            <a:pPr indent="-317500" lvl="0" marL="457200" rtl="0" algn="l">
              <a:lnSpc>
                <a:spcPct val="115000"/>
              </a:lnSpc>
              <a:spcBef>
                <a:spcPts val="0"/>
              </a:spcBef>
              <a:spcAft>
                <a:spcPts val="0"/>
              </a:spcAft>
              <a:buClr>
                <a:schemeClr val="lt1"/>
              </a:buClr>
              <a:buSzPts val="1400"/>
              <a:buFont typeface="Lato"/>
              <a:buChar char="●"/>
            </a:pPr>
            <a:r>
              <a:rPr lang="en-GB">
                <a:solidFill>
                  <a:schemeClr val="lt1"/>
                </a:solidFill>
                <a:latin typeface="Lato"/>
                <a:ea typeface="Lato"/>
                <a:cs typeface="Lato"/>
                <a:sym typeface="Lato"/>
              </a:rPr>
              <a:t>Given that both the highest and lowest averages fall within the last five years of the dataset, it cannot be said that movies have gotten better or worse over time according to the critic scores within the data</a:t>
            </a:r>
            <a:endParaRPr>
              <a:solidFill>
                <a:schemeClr val="lt1"/>
              </a:solidFill>
              <a:latin typeface="Lato"/>
              <a:ea typeface="Lato"/>
              <a:cs typeface="Lato"/>
              <a:sym typeface="Lato"/>
            </a:endParaRPr>
          </a:p>
        </p:txBody>
      </p:sp>
      <p:pic>
        <p:nvPicPr>
          <p:cNvPr id="290" name="Google Shape;290;p25"/>
          <p:cNvPicPr preferRelativeResize="0"/>
          <p:nvPr/>
        </p:nvPicPr>
        <p:blipFill>
          <a:blip r:embed="rId3">
            <a:alphaModFix/>
          </a:blip>
          <a:stretch>
            <a:fillRect/>
          </a:stretch>
        </p:blipFill>
        <p:spPr>
          <a:xfrm>
            <a:off x="473700" y="2721500"/>
            <a:ext cx="8196598" cy="2049149"/>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